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  <p:sldMasterId id="2147483663" r:id="rId3"/>
  </p:sldMasterIdLst>
  <p:notesMasterIdLst>
    <p:notesMasterId r:id="rId65"/>
  </p:notesMasterIdLst>
  <p:sldIdLst>
    <p:sldId id="256" r:id="rId4"/>
    <p:sldId id="318" r:id="rId5"/>
    <p:sldId id="323" r:id="rId6"/>
    <p:sldId id="473" r:id="rId7"/>
    <p:sldId id="873" r:id="rId8"/>
    <p:sldId id="874" r:id="rId9"/>
    <p:sldId id="875" r:id="rId10"/>
    <p:sldId id="876" r:id="rId11"/>
    <p:sldId id="877" r:id="rId12"/>
    <p:sldId id="568" r:id="rId13"/>
    <p:sldId id="878" r:id="rId14"/>
    <p:sldId id="879" r:id="rId15"/>
    <p:sldId id="880" r:id="rId16"/>
    <p:sldId id="881" r:id="rId17"/>
    <p:sldId id="882" r:id="rId18"/>
    <p:sldId id="883" r:id="rId19"/>
    <p:sldId id="884" r:id="rId20"/>
    <p:sldId id="885" r:id="rId21"/>
    <p:sldId id="886" r:id="rId22"/>
    <p:sldId id="887" r:id="rId23"/>
    <p:sldId id="888" r:id="rId24"/>
    <p:sldId id="889" r:id="rId25"/>
    <p:sldId id="890" r:id="rId26"/>
    <p:sldId id="891" r:id="rId27"/>
    <p:sldId id="892" r:id="rId28"/>
    <p:sldId id="911" r:id="rId29"/>
    <p:sldId id="894" r:id="rId30"/>
    <p:sldId id="566" r:id="rId31"/>
    <p:sldId id="895" r:id="rId32"/>
    <p:sldId id="896" r:id="rId33"/>
    <p:sldId id="897" r:id="rId34"/>
    <p:sldId id="898" r:id="rId35"/>
    <p:sldId id="899" r:id="rId36"/>
    <p:sldId id="900" r:id="rId37"/>
    <p:sldId id="901" r:id="rId38"/>
    <p:sldId id="902" r:id="rId39"/>
    <p:sldId id="903" r:id="rId40"/>
    <p:sldId id="904" r:id="rId41"/>
    <p:sldId id="905" r:id="rId42"/>
    <p:sldId id="906" r:id="rId43"/>
    <p:sldId id="907" r:id="rId44"/>
    <p:sldId id="908" r:id="rId45"/>
    <p:sldId id="909" r:id="rId46"/>
    <p:sldId id="910" r:id="rId47"/>
    <p:sldId id="567" r:id="rId48"/>
    <p:sldId id="563" r:id="rId49"/>
    <p:sldId id="536" r:id="rId50"/>
    <p:sldId id="533" r:id="rId51"/>
    <p:sldId id="537" r:id="rId52"/>
    <p:sldId id="539" r:id="rId53"/>
    <p:sldId id="541" r:id="rId54"/>
    <p:sldId id="540" r:id="rId55"/>
    <p:sldId id="542" r:id="rId56"/>
    <p:sldId id="543" r:id="rId57"/>
    <p:sldId id="544" r:id="rId58"/>
    <p:sldId id="545" r:id="rId59"/>
    <p:sldId id="538" r:id="rId60"/>
    <p:sldId id="564" r:id="rId61"/>
    <p:sldId id="565" r:id="rId62"/>
    <p:sldId id="546" r:id="rId63"/>
    <p:sldId id="569" r:id="rId6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BBD8FF"/>
    <a:srgbClr val="0092FF"/>
    <a:srgbClr val="4D1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77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61B29F-7B95-B34D-BF59-D820517C986D}" type="doc">
      <dgm:prSet loTypeId="urn:microsoft.com/office/officeart/2005/8/layout/cycle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AA6AF1-F4E7-304B-B86F-634043C83688}">
      <dgm:prSet phldrT="[Text]" custT="1"/>
      <dgm:spPr/>
      <dgm:t>
        <a:bodyPr/>
        <a:lstStyle/>
        <a:p>
          <a:r>
            <a:rPr lang="en-US" sz="2000" dirty="0"/>
            <a:t>What </a:t>
          </a:r>
          <a:r>
            <a:rPr lang="en-US" sz="2000" dirty="0">
              <a:solidFill>
                <a:srgbClr val="FFFF00"/>
              </a:solidFill>
            </a:rPr>
            <a:t>values</a:t>
          </a:r>
          <a:r>
            <a:rPr lang="en-US" sz="2000" dirty="0"/>
            <a:t> should the AI system be </a:t>
          </a:r>
          <a:r>
            <a:rPr lang="en-US" sz="2000" dirty="0">
              <a:solidFill>
                <a:srgbClr val="FFFF00"/>
              </a:solidFill>
            </a:rPr>
            <a:t>designed to achieve</a:t>
          </a:r>
          <a:r>
            <a:rPr lang="en-US" sz="2000" dirty="0"/>
            <a:t>?</a:t>
          </a:r>
        </a:p>
      </dgm:t>
    </dgm:pt>
    <dgm:pt modelId="{87408097-2BAF-E249-A82C-3F463F1DC6E3}" type="parTrans" cxnId="{A69C3248-45D2-344C-B8D4-81B1AC11CE98}">
      <dgm:prSet/>
      <dgm:spPr/>
      <dgm:t>
        <a:bodyPr/>
        <a:lstStyle/>
        <a:p>
          <a:endParaRPr lang="en-US" sz="2800"/>
        </a:p>
      </dgm:t>
    </dgm:pt>
    <dgm:pt modelId="{475E1788-9A20-784E-B01E-0FA8AD1D4990}" type="sibTrans" cxnId="{A69C3248-45D2-344C-B8D4-81B1AC11CE98}">
      <dgm:prSet custT="1"/>
      <dgm:spPr/>
      <dgm:t>
        <a:bodyPr/>
        <a:lstStyle/>
        <a:p>
          <a:endParaRPr lang="en-US" sz="1600"/>
        </a:p>
      </dgm:t>
    </dgm:pt>
    <dgm:pt modelId="{EC2EAFE6-6D70-9D4A-86FE-89BD211761BF}">
      <dgm:prSet phldrT="[Text]" custT="1"/>
      <dgm:spPr/>
      <dgm:t>
        <a:bodyPr/>
        <a:lstStyle/>
        <a:p>
          <a:r>
            <a:rPr lang="en-US" sz="2000" dirty="0"/>
            <a:t>How do we </a:t>
          </a:r>
          <a:r>
            <a:rPr lang="en-US" sz="2000" dirty="0">
              <a:solidFill>
                <a:srgbClr val="FFFF00"/>
              </a:solidFill>
            </a:rPr>
            <a:t>build</a:t>
          </a:r>
          <a:r>
            <a:rPr lang="en-US" sz="2000" dirty="0"/>
            <a:t> it to </a:t>
          </a:r>
          <a:r>
            <a:rPr lang="en-US" sz="2000" dirty="0">
              <a:solidFill>
                <a:srgbClr val="FFFF00"/>
              </a:solidFill>
            </a:rPr>
            <a:t>achieve those values</a:t>
          </a:r>
          <a:r>
            <a:rPr lang="en-US" sz="2000" dirty="0"/>
            <a:t>?</a:t>
          </a:r>
        </a:p>
      </dgm:t>
    </dgm:pt>
    <dgm:pt modelId="{41F5401F-2032-7C49-85DF-C2AD37CF0268}" type="parTrans" cxnId="{43344FF3-30CD-AC4D-B475-4B22E5FEAD9F}">
      <dgm:prSet/>
      <dgm:spPr/>
      <dgm:t>
        <a:bodyPr/>
        <a:lstStyle/>
        <a:p>
          <a:endParaRPr lang="en-US" sz="2800"/>
        </a:p>
      </dgm:t>
    </dgm:pt>
    <dgm:pt modelId="{0A5D5491-87E3-7B47-946C-C73B01168DBF}" type="sibTrans" cxnId="{43344FF3-30CD-AC4D-B475-4B22E5FEAD9F}">
      <dgm:prSet custT="1"/>
      <dgm:spPr/>
      <dgm:t>
        <a:bodyPr/>
        <a:lstStyle/>
        <a:p>
          <a:endParaRPr lang="en-US" sz="1600"/>
        </a:p>
      </dgm:t>
    </dgm:pt>
    <dgm:pt modelId="{D9BBCEB3-BC5A-2C41-9539-0C73C0D1CC92}">
      <dgm:prSet phldrT="[Text]" custT="1"/>
      <dgm:spPr/>
      <dgm:t>
        <a:bodyPr/>
        <a:lstStyle/>
        <a:p>
          <a:r>
            <a:rPr lang="en-US" sz="2000" dirty="0"/>
            <a:t>How do we </a:t>
          </a:r>
          <a:r>
            <a:rPr lang="en-US" sz="2000" dirty="0">
              <a:solidFill>
                <a:srgbClr val="FFFF00"/>
              </a:solidFill>
            </a:rPr>
            <a:t>validate and monitor </a:t>
          </a:r>
          <a:r>
            <a:rPr lang="en-US" sz="2000" dirty="0"/>
            <a:t>that it </a:t>
          </a:r>
          <a:r>
            <a:rPr lang="en-US" sz="2000" dirty="0">
              <a:solidFill>
                <a:srgbClr val="FFFF00"/>
              </a:solidFill>
            </a:rPr>
            <a:t>continues to achieve </a:t>
          </a:r>
          <a:r>
            <a:rPr lang="en-US" sz="2000" dirty="0"/>
            <a:t>those values?</a:t>
          </a:r>
        </a:p>
      </dgm:t>
    </dgm:pt>
    <dgm:pt modelId="{EEC39B64-8C46-7742-8F74-083F4C79A9FA}" type="parTrans" cxnId="{074AF4BB-66FD-D242-A78F-B53B0B321DBB}">
      <dgm:prSet/>
      <dgm:spPr/>
      <dgm:t>
        <a:bodyPr/>
        <a:lstStyle/>
        <a:p>
          <a:endParaRPr lang="en-US" sz="2800"/>
        </a:p>
      </dgm:t>
    </dgm:pt>
    <dgm:pt modelId="{D47D3598-ACF6-9443-AAEA-7EA16A634313}" type="sibTrans" cxnId="{074AF4BB-66FD-D242-A78F-B53B0B321DBB}">
      <dgm:prSet custT="1"/>
      <dgm:spPr>
        <a:noFill/>
      </dgm:spPr>
      <dgm:t>
        <a:bodyPr/>
        <a:lstStyle/>
        <a:p>
          <a:endParaRPr lang="en-US" sz="1600"/>
        </a:p>
      </dgm:t>
    </dgm:pt>
    <dgm:pt modelId="{695FA9FD-851F-CF42-8DDA-4E3A97003707}" type="pres">
      <dgm:prSet presAssocID="{5561B29F-7B95-B34D-BF59-D820517C986D}" presName="cycle" presStyleCnt="0">
        <dgm:presLayoutVars>
          <dgm:dir/>
          <dgm:resizeHandles val="exact"/>
        </dgm:presLayoutVars>
      </dgm:prSet>
      <dgm:spPr/>
    </dgm:pt>
    <dgm:pt modelId="{C4FEEBFB-DB6B-5242-8C77-C91926AEE007}" type="pres">
      <dgm:prSet presAssocID="{B1AA6AF1-F4E7-304B-B86F-634043C83688}" presName="node" presStyleLbl="node1" presStyleIdx="0" presStyleCnt="3" custScaleX="148395" custScaleY="148395" custRadScaleRad="253469" custRadScaleInc="-120916">
        <dgm:presLayoutVars>
          <dgm:bulletEnabled val="1"/>
        </dgm:presLayoutVars>
      </dgm:prSet>
      <dgm:spPr/>
    </dgm:pt>
    <dgm:pt modelId="{BB8E2A9B-A1AE-6542-BC5B-9D4A0777EBA7}" type="pres">
      <dgm:prSet presAssocID="{475E1788-9A20-784E-B01E-0FA8AD1D4990}" presName="sibTrans" presStyleLbl="sibTrans2D1" presStyleIdx="0" presStyleCnt="3"/>
      <dgm:spPr/>
    </dgm:pt>
    <dgm:pt modelId="{1DEC19E4-8EC5-904F-B87F-2903390D39E2}" type="pres">
      <dgm:prSet presAssocID="{475E1788-9A20-784E-B01E-0FA8AD1D4990}" presName="connectorText" presStyleLbl="sibTrans2D1" presStyleIdx="0" presStyleCnt="3"/>
      <dgm:spPr/>
    </dgm:pt>
    <dgm:pt modelId="{3CAED5EC-7C13-CF40-BEDB-F3B9E7493CCC}" type="pres">
      <dgm:prSet presAssocID="{EC2EAFE6-6D70-9D4A-86FE-89BD211761BF}" presName="node" presStyleLbl="node1" presStyleIdx="1" presStyleCnt="3" custScaleX="148482" custScaleY="148482" custRadScaleRad="78766" custRadScaleInc="-225331">
        <dgm:presLayoutVars>
          <dgm:bulletEnabled val="1"/>
        </dgm:presLayoutVars>
      </dgm:prSet>
      <dgm:spPr/>
    </dgm:pt>
    <dgm:pt modelId="{B0A053F8-0E1E-2741-BAD5-F9BF4A40E74B}" type="pres">
      <dgm:prSet presAssocID="{0A5D5491-87E3-7B47-946C-C73B01168DBF}" presName="sibTrans" presStyleLbl="sibTrans2D1" presStyleIdx="1" presStyleCnt="3"/>
      <dgm:spPr/>
    </dgm:pt>
    <dgm:pt modelId="{2B0CAE2C-8B81-3947-8E33-8516F0DF1994}" type="pres">
      <dgm:prSet presAssocID="{0A5D5491-87E3-7B47-946C-C73B01168DBF}" presName="connectorText" presStyleLbl="sibTrans2D1" presStyleIdx="1" presStyleCnt="3"/>
      <dgm:spPr/>
    </dgm:pt>
    <dgm:pt modelId="{EAAE6907-92BF-9944-92C0-D656CF67AFF5}" type="pres">
      <dgm:prSet presAssocID="{D9BBCEB3-BC5A-2C41-9539-0C73C0D1CC92}" presName="node" presStyleLbl="node1" presStyleIdx="2" presStyleCnt="3" custScaleX="148482" custScaleY="148482" custRadScaleRad="212645" custRadScaleInc="-283029">
        <dgm:presLayoutVars>
          <dgm:bulletEnabled val="1"/>
        </dgm:presLayoutVars>
      </dgm:prSet>
      <dgm:spPr/>
    </dgm:pt>
    <dgm:pt modelId="{97CE9DDC-F8EC-3D4B-B4A0-7808C7368199}" type="pres">
      <dgm:prSet presAssocID="{D47D3598-ACF6-9443-AAEA-7EA16A634313}" presName="sibTrans" presStyleLbl="sibTrans2D1" presStyleIdx="2" presStyleCnt="3" custAng="21569508" custScaleX="270120" custScaleY="44702" custLinFactY="118293" custLinFactNeighborX="-17231" custLinFactNeighborY="200000"/>
      <dgm:spPr/>
    </dgm:pt>
    <dgm:pt modelId="{F3D96519-77EE-BB4F-BB46-37C08F084EAE}" type="pres">
      <dgm:prSet presAssocID="{D47D3598-ACF6-9443-AAEA-7EA16A634313}" presName="connectorText" presStyleLbl="sibTrans2D1" presStyleIdx="2" presStyleCnt="3"/>
      <dgm:spPr/>
    </dgm:pt>
  </dgm:ptLst>
  <dgm:cxnLst>
    <dgm:cxn modelId="{35C18F25-F9EE-BA4E-8F61-007C9AE35FE7}" type="presOf" srcId="{475E1788-9A20-784E-B01E-0FA8AD1D4990}" destId="{1DEC19E4-8EC5-904F-B87F-2903390D39E2}" srcOrd="1" destOrd="0" presId="urn:microsoft.com/office/officeart/2005/8/layout/cycle2"/>
    <dgm:cxn modelId="{A69C3248-45D2-344C-B8D4-81B1AC11CE98}" srcId="{5561B29F-7B95-B34D-BF59-D820517C986D}" destId="{B1AA6AF1-F4E7-304B-B86F-634043C83688}" srcOrd="0" destOrd="0" parTransId="{87408097-2BAF-E249-A82C-3F463F1DC6E3}" sibTransId="{475E1788-9A20-784E-B01E-0FA8AD1D4990}"/>
    <dgm:cxn modelId="{4957C24B-9DBB-3A47-8F02-8C02B689DCAA}" type="presOf" srcId="{5561B29F-7B95-B34D-BF59-D820517C986D}" destId="{695FA9FD-851F-CF42-8DDA-4E3A97003707}" srcOrd="0" destOrd="0" presId="urn:microsoft.com/office/officeart/2005/8/layout/cycle2"/>
    <dgm:cxn modelId="{B63A87A4-6F1D-A84E-B4FE-192BECB39125}" type="presOf" srcId="{EC2EAFE6-6D70-9D4A-86FE-89BD211761BF}" destId="{3CAED5EC-7C13-CF40-BEDB-F3B9E7493CCC}" srcOrd="0" destOrd="0" presId="urn:microsoft.com/office/officeart/2005/8/layout/cycle2"/>
    <dgm:cxn modelId="{074AF4BB-66FD-D242-A78F-B53B0B321DBB}" srcId="{5561B29F-7B95-B34D-BF59-D820517C986D}" destId="{D9BBCEB3-BC5A-2C41-9539-0C73C0D1CC92}" srcOrd="2" destOrd="0" parTransId="{EEC39B64-8C46-7742-8F74-083F4C79A9FA}" sibTransId="{D47D3598-ACF6-9443-AAEA-7EA16A634313}"/>
    <dgm:cxn modelId="{587D1BBD-4D3E-2F4A-B2F8-1A931F19C078}" type="presOf" srcId="{475E1788-9A20-784E-B01E-0FA8AD1D4990}" destId="{BB8E2A9B-A1AE-6542-BC5B-9D4A0777EBA7}" srcOrd="0" destOrd="0" presId="urn:microsoft.com/office/officeart/2005/8/layout/cycle2"/>
    <dgm:cxn modelId="{9EB1F6C2-2E0B-2C4A-BABF-82A24ED7C439}" type="presOf" srcId="{B1AA6AF1-F4E7-304B-B86F-634043C83688}" destId="{C4FEEBFB-DB6B-5242-8C77-C91926AEE007}" srcOrd="0" destOrd="0" presId="urn:microsoft.com/office/officeart/2005/8/layout/cycle2"/>
    <dgm:cxn modelId="{C5CB32D1-EDC6-1E4F-862D-02E857ADACB2}" type="presOf" srcId="{0A5D5491-87E3-7B47-946C-C73B01168DBF}" destId="{B0A053F8-0E1E-2741-BAD5-F9BF4A40E74B}" srcOrd="0" destOrd="0" presId="urn:microsoft.com/office/officeart/2005/8/layout/cycle2"/>
    <dgm:cxn modelId="{FB1561D4-CB87-BC4B-8B6A-BF2F1AA33512}" type="presOf" srcId="{D9BBCEB3-BC5A-2C41-9539-0C73C0D1CC92}" destId="{EAAE6907-92BF-9944-92C0-D656CF67AFF5}" srcOrd="0" destOrd="0" presId="urn:microsoft.com/office/officeart/2005/8/layout/cycle2"/>
    <dgm:cxn modelId="{0BE697D6-72F7-2746-A06D-E939AF174B11}" type="presOf" srcId="{0A5D5491-87E3-7B47-946C-C73B01168DBF}" destId="{2B0CAE2C-8B81-3947-8E33-8516F0DF1994}" srcOrd="1" destOrd="0" presId="urn:microsoft.com/office/officeart/2005/8/layout/cycle2"/>
    <dgm:cxn modelId="{9E83B4E2-33AB-5545-8AF1-2D1267D7D6A6}" type="presOf" srcId="{D47D3598-ACF6-9443-AAEA-7EA16A634313}" destId="{F3D96519-77EE-BB4F-BB46-37C08F084EAE}" srcOrd="1" destOrd="0" presId="urn:microsoft.com/office/officeart/2005/8/layout/cycle2"/>
    <dgm:cxn modelId="{43344FF3-30CD-AC4D-B475-4B22E5FEAD9F}" srcId="{5561B29F-7B95-B34D-BF59-D820517C986D}" destId="{EC2EAFE6-6D70-9D4A-86FE-89BD211761BF}" srcOrd="1" destOrd="0" parTransId="{41F5401F-2032-7C49-85DF-C2AD37CF0268}" sibTransId="{0A5D5491-87E3-7B47-946C-C73B01168DBF}"/>
    <dgm:cxn modelId="{04604DF8-5BF1-3B4B-B77E-D269FAA18CF1}" type="presOf" srcId="{D47D3598-ACF6-9443-AAEA-7EA16A634313}" destId="{97CE9DDC-F8EC-3D4B-B4A0-7808C7368199}" srcOrd="0" destOrd="0" presId="urn:microsoft.com/office/officeart/2005/8/layout/cycle2"/>
    <dgm:cxn modelId="{8F41D685-2C58-E44D-A87E-8D4E09D8FAF4}" type="presParOf" srcId="{695FA9FD-851F-CF42-8DDA-4E3A97003707}" destId="{C4FEEBFB-DB6B-5242-8C77-C91926AEE007}" srcOrd="0" destOrd="0" presId="urn:microsoft.com/office/officeart/2005/8/layout/cycle2"/>
    <dgm:cxn modelId="{10E5AF13-FC6C-5B4C-A569-55D9BD299C3D}" type="presParOf" srcId="{695FA9FD-851F-CF42-8DDA-4E3A97003707}" destId="{BB8E2A9B-A1AE-6542-BC5B-9D4A0777EBA7}" srcOrd="1" destOrd="0" presId="urn:microsoft.com/office/officeart/2005/8/layout/cycle2"/>
    <dgm:cxn modelId="{9C1CFBC4-EA42-6C4C-8222-F538CC0FA75E}" type="presParOf" srcId="{BB8E2A9B-A1AE-6542-BC5B-9D4A0777EBA7}" destId="{1DEC19E4-8EC5-904F-B87F-2903390D39E2}" srcOrd="0" destOrd="0" presId="urn:microsoft.com/office/officeart/2005/8/layout/cycle2"/>
    <dgm:cxn modelId="{F2E210FC-41C8-4C4C-BE48-036313454161}" type="presParOf" srcId="{695FA9FD-851F-CF42-8DDA-4E3A97003707}" destId="{3CAED5EC-7C13-CF40-BEDB-F3B9E7493CCC}" srcOrd="2" destOrd="0" presId="urn:microsoft.com/office/officeart/2005/8/layout/cycle2"/>
    <dgm:cxn modelId="{289D60C5-8A7B-2A42-ADDE-85887916801E}" type="presParOf" srcId="{695FA9FD-851F-CF42-8DDA-4E3A97003707}" destId="{B0A053F8-0E1E-2741-BAD5-F9BF4A40E74B}" srcOrd="3" destOrd="0" presId="urn:microsoft.com/office/officeart/2005/8/layout/cycle2"/>
    <dgm:cxn modelId="{D4247D6F-CB99-6C48-ABB8-4215C50D7084}" type="presParOf" srcId="{B0A053F8-0E1E-2741-BAD5-F9BF4A40E74B}" destId="{2B0CAE2C-8B81-3947-8E33-8516F0DF1994}" srcOrd="0" destOrd="0" presId="urn:microsoft.com/office/officeart/2005/8/layout/cycle2"/>
    <dgm:cxn modelId="{27151103-8DF8-0042-A437-15CEC77EC131}" type="presParOf" srcId="{695FA9FD-851F-CF42-8DDA-4E3A97003707}" destId="{EAAE6907-92BF-9944-92C0-D656CF67AFF5}" srcOrd="4" destOrd="0" presId="urn:microsoft.com/office/officeart/2005/8/layout/cycle2"/>
    <dgm:cxn modelId="{1B234489-B349-8647-ACF3-AC478A616676}" type="presParOf" srcId="{695FA9FD-851F-CF42-8DDA-4E3A97003707}" destId="{97CE9DDC-F8EC-3D4B-B4A0-7808C7368199}" srcOrd="5" destOrd="0" presId="urn:microsoft.com/office/officeart/2005/8/layout/cycle2"/>
    <dgm:cxn modelId="{F79569A9-C31A-E546-914D-D435E2A57B66}" type="presParOf" srcId="{97CE9DDC-F8EC-3D4B-B4A0-7808C7368199}" destId="{F3D96519-77EE-BB4F-BB46-37C08F084EA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F359E3-FF3E-6043-B46C-A1B790C8E8C3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21BB15-E01F-E74E-9B31-AEA506620FC0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A97A2818-4F35-9F44-B22F-C003F24B54B6}" type="parTrans" cxnId="{124E1D54-A533-B849-99AA-0B2139EA15A9}">
      <dgm:prSet/>
      <dgm:spPr/>
      <dgm:t>
        <a:bodyPr/>
        <a:lstStyle/>
        <a:p>
          <a:endParaRPr lang="en-US"/>
        </a:p>
      </dgm:t>
    </dgm:pt>
    <dgm:pt modelId="{05B0CBC8-81CD-8746-8820-D655424EBBF8}" type="sibTrans" cxnId="{124E1D54-A533-B849-99AA-0B2139EA15A9}">
      <dgm:prSet/>
      <dgm:spPr/>
      <dgm:t>
        <a:bodyPr/>
        <a:lstStyle/>
        <a:p>
          <a:endParaRPr lang="en-US"/>
        </a:p>
      </dgm:t>
    </dgm:pt>
    <dgm:pt modelId="{0035516B-E877-2645-BF13-2EB1D0560DBB}">
      <dgm:prSet phldrT="[Text]"/>
      <dgm:spPr/>
      <dgm:t>
        <a:bodyPr/>
        <a:lstStyle/>
        <a:p>
          <a:r>
            <a:rPr lang="en-US" dirty="0"/>
            <a:t>AI Pipeline</a:t>
          </a:r>
        </a:p>
      </dgm:t>
    </dgm:pt>
    <dgm:pt modelId="{5E9E387C-D48A-F34A-8F8E-AB24E3226A28}" type="parTrans" cxnId="{D6A7E62D-5DDC-D74A-BDB3-FE40213D15EB}">
      <dgm:prSet/>
      <dgm:spPr/>
      <dgm:t>
        <a:bodyPr/>
        <a:lstStyle/>
        <a:p>
          <a:endParaRPr lang="en-US"/>
        </a:p>
      </dgm:t>
    </dgm:pt>
    <dgm:pt modelId="{3615A91B-1149-A947-A4E2-031E7877290C}" type="sibTrans" cxnId="{D6A7E62D-5DDC-D74A-BDB3-FE40213D15EB}">
      <dgm:prSet/>
      <dgm:spPr/>
      <dgm:t>
        <a:bodyPr/>
        <a:lstStyle/>
        <a:p>
          <a:endParaRPr lang="en-US"/>
        </a:p>
      </dgm:t>
    </dgm:pt>
    <dgm:pt modelId="{F20B290F-6846-064F-9FC9-2A6EC5C0CBFF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F1C6DC59-6849-E648-95D0-CF8A291E9175}" type="parTrans" cxnId="{976635A5-F42D-9142-B41E-101D298C5FAF}">
      <dgm:prSet/>
      <dgm:spPr/>
      <dgm:t>
        <a:bodyPr/>
        <a:lstStyle/>
        <a:p>
          <a:endParaRPr lang="en-US"/>
        </a:p>
      </dgm:t>
    </dgm:pt>
    <dgm:pt modelId="{CFAA4F41-6E38-9541-BA9E-F3173491DDEF}" type="sibTrans" cxnId="{976635A5-F42D-9142-B41E-101D298C5FAF}">
      <dgm:prSet/>
      <dgm:spPr/>
      <dgm:t>
        <a:bodyPr/>
        <a:lstStyle/>
        <a:p>
          <a:endParaRPr lang="en-US"/>
        </a:p>
      </dgm:t>
    </dgm:pt>
    <dgm:pt modelId="{C23D8622-4259-EC4D-9A7C-42989C33913F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ECD5B37-E405-C840-9083-B8D15535E7AC}" type="parTrans" cxnId="{9155C885-CFE0-CF4B-83BA-70971B43503D}">
      <dgm:prSet/>
      <dgm:spPr/>
      <dgm:t>
        <a:bodyPr/>
        <a:lstStyle/>
        <a:p>
          <a:endParaRPr lang="en-US"/>
        </a:p>
      </dgm:t>
    </dgm:pt>
    <dgm:pt modelId="{300C01A9-955F-114B-AED4-83AC6CD627BB}" type="sibTrans" cxnId="{9155C885-CFE0-CF4B-83BA-70971B43503D}">
      <dgm:prSet/>
      <dgm:spPr/>
      <dgm:t>
        <a:bodyPr/>
        <a:lstStyle/>
        <a:p>
          <a:endParaRPr lang="en-US"/>
        </a:p>
      </dgm:t>
    </dgm:pt>
    <dgm:pt modelId="{0433C81B-AB10-0648-8AEE-B5F812018337}">
      <dgm:prSet phldrT="[Text]"/>
      <dgm:spPr/>
      <dgm:t>
        <a:bodyPr/>
        <a:lstStyle/>
        <a:p>
          <a:r>
            <a:rPr lang="en-US" dirty="0"/>
            <a:t>Disparity in Outcomes</a:t>
          </a:r>
        </a:p>
      </dgm:t>
    </dgm:pt>
    <dgm:pt modelId="{C36E04B2-DBC0-F949-9822-052A6E7FF330}" type="parTrans" cxnId="{36B960A6-DF18-714F-A852-BA97B5EFE7BE}">
      <dgm:prSet/>
      <dgm:spPr/>
      <dgm:t>
        <a:bodyPr/>
        <a:lstStyle/>
        <a:p>
          <a:endParaRPr lang="en-US"/>
        </a:p>
      </dgm:t>
    </dgm:pt>
    <dgm:pt modelId="{CA72E645-F5AC-4A4A-8365-79C8282AF391}" type="sibTrans" cxnId="{36B960A6-DF18-714F-A852-BA97B5EFE7BE}">
      <dgm:prSet/>
      <dgm:spPr/>
      <dgm:t>
        <a:bodyPr/>
        <a:lstStyle/>
        <a:p>
          <a:endParaRPr lang="en-US"/>
        </a:p>
      </dgm:t>
    </dgm:pt>
    <dgm:pt modelId="{27A2E45C-AE8E-1441-A2EF-A4C6E3BD2668}" type="pres">
      <dgm:prSet presAssocID="{CAF359E3-FF3E-6043-B46C-A1B790C8E8C3}" presName="Name0" presStyleCnt="0">
        <dgm:presLayoutVars>
          <dgm:dir/>
          <dgm:resizeHandles val="exact"/>
        </dgm:presLayoutVars>
      </dgm:prSet>
      <dgm:spPr/>
    </dgm:pt>
    <dgm:pt modelId="{DB62EF61-F651-3C43-BEED-805480128E21}" type="pres">
      <dgm:prSet presAssocID="{8C21BB15-E01F-E74E-9B31-AEA506620FC0}" presName="node" presStyleLbl="node1" presStyleIdx="0" presStyleCnt="5">
        <dgm:presLayoutVars>
          <dgm:bulletEnabled val="1"/>
        </dgm:presLayoutVars>
      </dgm:prSet>
      <dgm:spPr/>
    </dgm:pt>
    <dgm:pt modelId="{640CB942-B6B0-284F-94EE-DAA36E8740EB}" type="pres">
      <dgm:prSet presAssocID="{05B0CBC8-81CD-8746-8820-D655424EBBF8}" presName="sibTrans" presStyleLbl="sibTrans2D1" presStyleIdx="0" presStyleCnt="4"/>
      <dgm:spPr/>
    </dgm:pt>
    <dgm:pt modelId="{ECE5B618-E886-A24D-8ED9-8A2AA74FEDCA}" type="pres">
      <dgm:prSet presAssocID="{05B0CBC8-81CD-8746-8820-D655424EBBF8}" presName="connectorText" presStyleLbl="sibTrans2D1" presStyleIdx="0" presStyleCnt="4"/>
      <dgm:spPr/>
    </dgm:pt>
    <dgm:pt modelId="{25DE5F47-6F09-D644-B951-7ECCCE199BBD}" type="pres">
      <dgm:prSet presAssocID="{C23D8622-4259-EC4D-9A7C-42989C33913F}" presName="node" presStyleLbl="node1" presStyleIdx="1" presStyleCnt="5">
        <dgm:presLayoutVars>
          <dgm:bulletEnabled val="1"/>
        </dgm:presLayoutVars>
      </dgm:prSet>
      <dgm:spPr/>
    </dgm:pt>
    <dgm:pt modelId="{A81B3B9C-94DD-7049-8278-CBDCBD9310BC}" type="pres">
      <dgm:prSet presAssocID="{300C01A9-955F-114B-AED4-83AC6CD627BB}" presName="sibTrans" presStyleLbl="sibTrans2D1" presStyleIdx="1" presStyleCnt="4"/>
      <dgm:spPr/>
    </dgm:pt>
    <dgm:pt modelId="{123424E5-938A-F346-AA68-C63A1A3EB868}" type="pres">
      <dgm:prSet presAssocID="{300C01A9-955F-114B-AED4-83AC6CD627BB}" presName="connectorText" presStyleLbl="sibTrans2D1" presStyleIdx="1" presStyleCnt="4"/>
      <dgm:spPr/>
    </dgm:pt>
    <dgm:pt modelId="{01EF44C5-252B-0A4C-A30C-84CCF917CBC0}" type="pres">
      <dgm:prSet presAssocID="{0035516B-E877-2645-BF13-2EB1D0560DBB}" presName="node" presStyleLbl="node1" presStyleIdx="2" presStyleCnt="5">
        <dgm:presLayoutVars>
          <dgm:bulletEnabled val="1"/>
        </dgm:presLayoutVars>
      </dgm:prSet>
      <dgm:spPr/>
    </dgm:pt>
    <dgm:pt modelId="{E1EB2EAF-2685-2145-B9F3-CD0B1D45E34B}" type="pres">
      <dgm:prSet presAssocID="{3615A91B-1149-A947-A4E2-031E7877290C}" presName="sibTrans" presStyleLbl="sibTrans2D1" presStyleIdx="2" presStyleCnt="4"/>
      <dgm:spPr/>
    </dgm:pt>
    <dgm:pt modelId="{31DC9A52-3AFA-6E40-A805-FF55329F8F2E}" type="pres">
      <dgm:prSet presAssocID="{3615A91B-1149-A947-A4E2-031E7877290C}" presName="connectorText" presStyleLbl="sibTrans2D1" presStyleIdx="2" presStyleCnt="4"/>
      <dgm:spPr/>
    </dgm:pt>
    <dgm:pt modelId="{6D4D51E8-C9B9-9A4E-8104-8412D5416B4E}" type="pres">
      <dgm:prSet presAssocID="{F20B290F-6846-064F-9FC9-2A6EC5C0CBFF}" presName="node" presStyleLbl="node1" presStyleIdx="3" presStyleCnt="5">
        <dgm:presLayoutVars>
          <dgm:bulletEnabled val="1"/>
        </dgm:presLayoutVars>
      </dgm:prSet>
      <dgm:spPr/>
    </dgm:pt>
    <dgm:pt modelId="{DDA29801-4FFE-E148-B2C2-F3ED5401E54F}" type="pres">
      <dgm:prSet presAssocID="{CFAA4F41-6E38-9541-BA9E-F3173491DDEF}" presName="sibTrans" presStyleLbl="sibTrans2D1" presStyleIdx="3" presStyleCnt="4"/>
      <dgm:spPr/>
    </dgm:pt>
    <dgm:pt modelId="{DF687784-06FF-614B-ACCA-A14AE79C6840}" type="pres">
      <dgm:prSet presAssocID="{CFAA4F41-6E38-9541-BA9E-F3173491DDEF}" presName="connectorText" presStyleLbl="sibTrans2D1" presStyleIdx="3" presStyleCnt="4"/>
      <dgm:spPr/>
    </dgm:pt>
    <dgm:pt modelId="{3D4D8B31-373B-B045-80B9-309C115BBC99}" type="pres">
      <dgm:prSet presAssocID="{0433C81B-AB10-0648-8AEE-B5F812018337}" presName="node" presStyleLbl="node1" presStyleIdx="4" presStyleCnt="5">
        <dgm:presLayoutVars>
          <dgm:bulletEnabled val="1"/>
        </dgm:presLayoutVars>
      </dgm:prSet>
      <dgm:spPr/>
    </dgm:pt>
  </dgm:ptLst>
  <dgm:cxnLst>
    <dgm:cxn modelId="{856D970B-2CD9-594B-BC50-1291C373FF8E}" type="presOf" srcId="{05B0CBC8-81CD-8746-8820-D655424EBBF8}" destId="{640CB942-B6B0-284F-94EE-DAA36E8740EB}" srcOrd="0" destOrd="0" presId="urn:microsoft.com/office/officeart/2005/8/layout/process1"/>
    <dgm:cxn modelId="{BEF97611-E2F6-474E-B192-956942919587}" type="presOf" srcId="{8C21BB15-E01F-E74E-9B31-AEA506620FC0}" destId="{DB62EF61-F651-3C43-BEED-805480128E21}" srcOrd="0" destOrd="0" presId="urn:microsoft.com/office/officeart/2005/8/layout/process1"/>
    <dgm:cxn modelId="{232ADB17-E979-6B42-9477-BFD3E36B1D33}" type="presOf" srcId="{CFAA4F41-6E38-9541-BA9E-F3173491DDEF}" destId="{DDA29801-4FFE-E148-B2C2-F3ED5401E54F}" srcOrd="0" destOrd="0" presId="urn:microsoft.com/office/officeart/2005/8/layout/process1"/>
    <dgm:cxn modelId="{D6A7E62D-5DDC-D74A-BDB3-FE40213D15EB}" srcId="{CAF359E3-FF3E-6043-B46C-A1B790C8E8C3}" destId="{0035516B-E877-2645-BF13-2EB1D0560DBB}" srcOrd="2" destOrd="0" parTransId="{5E9E387C-D48A-F34A-8F8E-AB24E3226A28}" sibTransId="{3615A91B-1149-A947-A4E2-031E7877290C}"/>
    <dgm:cxn modelId="{0C967A3F-4A83-E44F-962A-2D23A535A031}" type="presOf" srcId="{C23D8622-4259-EC4D-9A7C-42989C33913F}" destId="{25DE5F47-6F09-D644-B951-7ECCCE199BBD}" srcOrd="0" destOrd="0" presId="urn:microsoft.com/office/officeart/2005/8/layout/process1"/>
    <dgm:cxn modelId="{A54D7A43-1F7A-6B4D-814A-AA1C813D5269}" type="presOf" srcId="{0433C81B-AB10-0648-8AEE-B5F812018337}" destId="{3D4D8B31-373B-B045-80B9-309C115BBC99}" srcOrd="0" destOrd="0" presId="urn:microsoft.com/office/officeart/2005/8/layout/process1"/>
    <dgm:cxn modelId="{124E1D54-A533-B849-99AA-0B2139EA15A9}" srcId="{CAF359E3-FF3E-6043-B46C-A1B790C8E8C3}" destId="{8C21BB15-E01F-E74E-9B31-AEA506620FC0}" srcOrd="0" destOrd="0" parTransId="{A97A2818-4F35-9F44-B22F-C003F24B54B6}" sibTransId="{05B0CBC8-81CD-8746-8820-D655424EBBF8}"/>
    <dgm:cxn modelId="{25411B66-6D7D-8F4C-91FF-9B19356A51F2}" type="presOf" srcId="{300C01A9-955F-114B-AED4-83AC6CD627BB}" destId="{123424E5-938A-F346-AA68-C63A1A3EB868}" srcOrd="1" destOrd="0" presId="urn:microsoft.com/office/officeart/2005/8/layout/process1"/>
    <dgm:cxn modelId="{A9B12866-F890-6F4F-B87B-087E91AD82A8}" type="presOf" srcId="{300C01A9-955F-114B-AED4-83AC6CD627BB}" destId="{A81B3B9C-94DD-7049-8278-CBDCBD9310BC}" srcOrd="0" destOrd="0" presId="urn:microsoft.com/office/officeart/2005/8/layout/process1"/>
    <dgm:cxn modelId="{001F6E72-3266-5D4D-A549-CB063B74B7B7}" type="presOf" srcId="{CFAA4F41-6E38-9541-BA9E-F3173491DDEF}" destId="{DF687784-06FF-614B-ACCA-A14AE79C6840}" srcOrd="1" destOrd="0" presId="urn:microsoft.com/office/officeart/2005/8/layout/process1"/>
    <dgm:cxn modelId="{9155C885-CFE0-CF4B-83BA-70971B43503D}" srcId="{CAF359E3-FF3E-6043-B46C-A1B790C8E8C3}" destId="{C23D8622-4259-EC4D-9A7C-42989C33913F}" srcOrd="1" destOrd="0" parTransId="{CECD5B37-E405-C840-9083-B8D15535E7AC}" sibTransId="{300C01A9-955F-114B-AED4-83AC6CD627BB}"/>
    <dgm:cxn modelId="{018D7A8D-7FBD-D242-B3AE-AA22C3EB1476}" type="presOf" srcId="{0035516B-E877-2645-BF13-2EB1D0560DBB}" destId="{01EF44C5-252B-0A4C-A30C-84CCF917CBC0}" srcOrd="0" destOrd="0" presId="urn:microsoft.com/office/officeart/2005/8/layout/process1"/>
    <dgm:cxn modelId="{976635A5-F42D-9142-B41E-101D298C5FAF}" srcId="{CAF359E3-FF3E-6043-B46C-A1B790C8E8C3}" destId="{F20B290F-6846-064F-9FC9-2A6EC5C0CBFF}" srcOrd="3" destOrd="0" parTransId="{F1C6DC59-6849-E648-95D0-CF8A291E9175}" sibTransId="{CFAA4F41-6E38-9541-BA9E-F3173491DDEF}"/>
    <dgm:cxn modelId="{36B960A6-DF18-714F-A852-BA97B5EFE7BE}" srcId="{CAF359E3-FF3E-6043-B46C-A1B790C8E8C3}" destId="{0433C81B-AB10-0648-8AEE-B5F812018337}" srcOrd="4" destOrd="0" parTransId="{C36E04B2-DBC0-F949-9822-052A6E7FF330}" sibTransId="{CA72E645-F5AC-4A4A-8365-79C8282AF391}"/>
    <dgm:cxn modelId="{D7D3EEB4-1A1C-C84F-9BB3-7AE62FC2483C}" type="presOf" srcId="{F20B290F-6846-064F-9FC9-2A6EC5C0CBFF}" destId="{6D4D51E8-C9B9-9A4E-8104-8412D5416B4E}" srcOrd="0" destOrd="0" presId="urn:microsoft.com/office/officeart/2005/8/layout/process1"/>
    <dgm:cxn modelId="{AB34F7BD-76E4-6B4B-9A9E-209E01104D1F}" type="presOf" srcId="{3615A91B-1149-A947-A4E2-031E7877290C}" destId="{E1EB2EAF-2685-2145-B9F3-CD0B1D45E34B}" srcOrd="0" destOrd="0" presId="urn:microsoft.com/office/officeart/2005/8/layout/process1"/>
    <dgm:cxn modelId="{46725AD2-51D7-F04E-883B-E21F006CCA09}" type="presOf" srcId="{3615A91B-1149-A947-A4E2-031E7877290C}" destId="{31DC9A52-3AFA-6E40-A805-FF55329F8F2E}" srcOrd="1" destOrd="0" presId="urn:microsoft.com/office/officeart/2005/8/layout/process1"/>
    <dgm:cxn modelId="{CB2C70D5-7B11-DE48-9C65-586D38CA7F1E}" type="presOf" srcId="{CAF359E3-FF3E-6043-B46C-A1B790C8E8C3}" destId="{27A2E45C-AE8E-1441-A2EF-A4C6E3BD2668}" srcOrd="0" destOrd="0" presId="urn:microsoft.com/office/officeart/2005/8/layout/process1"/>
    <dgm:cxn modelId="{0FAA07FC-DC61-8B40-A5A8-D7BE4F2704D0}" type="presOf" srcId="{05B0CBC8-81CD-8746-8820-D655424EBBF8}" destId="{ECE5B618-E886-A24D-8ED9-8A2AA74FEDCA}" srcOrd="1" destOrd="0" presId="urn:microsoft.com/office/officeart/2005/8/layout/process1"/>
    <dgm:cxn modelId="{876939A7-BF4E-B447-B29B-F3042F64F400}" type="presParOf" srcId="{27A2E45C-AE8E-1441-A2EF-A4C6E3BD2668}" destId="{DB62EF61-F651-3C43-BEED-805480128E21}" srcOrd="0" destOrd="0" presId="urn:microsoft.com/office/officeart/2005/8/layout/process1"/>
    <dgm:cxn modelId="{F7F4C944-35D0-AC42-8F9F-550B4759E873}" type="presParOf" srcId="{27A2E45C-AE8E-1441-A2EF-A4C6E3BD2668}" destId="{640CB942-B6B0-284F-94EE-DAA36E8740EB}" srcOrd="1" destOrd="0" presId="urn:microsoft.com/office/officeart/2005/8/layout/process1"/>
    <dgm:cxn modelId="{72F209DC-0C64-4E44-966F-F703D2D34ACB}" type="presParOf" srcId="{640CB942-B6B0-284F-94EE-DAA36E8740EB}" destId="{ECE5B618-E886-A24D-8ED9-8A2AA74FEDCA}" srcOrd="0" destOrd="0" presId="urn:microsoft.com/office/officeart/2005/8/layout/process1"/>
    <dgm:cxn modelId="{E3B476C6-E3FA-EE4D-B809-E036AF8ECCD8}" type="presParOf" srcId="{27A2E45C-AE8E-1441-A2EF-A4C6E3BD2668}" destId="{25DE5F47-6F09-D644-B951-7ECCCE199BBD}" srcOrd="2" destOrd="0" presId="urn:microsoft.com/office/officeart/2005/8/layout/process1"/>
    <dgm:cxn modelId="{4636E1FC-2C1F-0C44-9C99-AE88CF55D02B}" type="presParOf" srcId="{27A2E45C-AE8E-1441-A2EF-A4C6E3BD2668}" destId="{A81B3B9C-94DD-7049-8278-CBDCBD9310BC}" srcOrd="3" destOrd="0" presId="urn:microsoft.com/office/officeart/2005/8/layout/process1"/>
    <dgm:cxn modelId="{1C29A18D-7C57-834B-81FA-D9D83B4127C3}" type="presParOf" srcId="{A81B3B9C-94DD-7049-8278-CBDCBD9310BC}" destId="{123424E5-938A-F346-AA68-C63A1A3EB868}" srcOrd="0" destOrd="0" presId="urn:microsoft.com/office/officeart/2005/8/layout/process1"/>
    <dgm:cxn modelId="{B3B9F62E-6677-B645-81B0-F03655E699A5}" type="presParOf" srcId="{27A2E45C-AE8E-1441-A2EF-A4C6E3BD2668}" destId="{01EF44C5-252B-0A4C-A30C-84CCF917CBC0}" srcOrd="4" destOrd="0" presId="urn:microsoft.com/office/officeart/2005/8/layout/process1"/>
    <dgm:cxn modelId="{4B2DF34F-9B37-9E44-BDCF-E9EA801768EE}" type="presParOf" srcId="{27A2E45C-AE8E-1441-A2EF-A4C6E3BD2668}" destId="{E1EB2EAF-2685-2145-B9F3-CD0B1D45E34B}" srcOrd="5" destOrd="0" presId="urn:microsoft.com/office/officeart/2005/8/layout/process1"/>
    <dgm:cxn modelId="{6CFDF109-3A7A-2142-8D6D-92B7B00C2052}" type="presParOf" srcId="{E1EB2EAF-2685-2145-B9F3-CD0B1D45E34B}" destId="{31DC9A52-3AFA-6E40-A805-FF55329F8F2E}" srcOrd="0" destOrd="0" presId="urn:microsoft.com/office/officeart/2005/8/layout/process1"/>
    <dgm:cxn modelId="{D89B6BE7-4BB6-0C47-B2A4-B07596415626}" type="presParOf" srcId="{27A2E45C-AE8E-1441-A2EF-A4C6E3BD2668}" destId="{6D4D51E8-C9B9-9A4E-8104-8412D5416B4E}" srcOrd="6" destOrd="0" presId="urn:microsoft.com/office/officeart/2005/8/layout/process1"/>
    <dgm:cxn modelId="{620E5D0A-A878-FD45-8D1A-723CBF7D312B}" type="presParOf" srcId="{27A2E45C-AE8E-1441-A2EF-A4C6E3BD2668}" destId="{DDA29801-4FFE-E148-B2C2-F3ED5401E54F}" srcOrd="7" destOrd="0" presId="urn:microsoft.com/office/officeart/2005/8/layout/process1"/>
    <dgm:cxn modelId="{0455ACB1-E9B3-FA43-889B-05ED7659BAF0}" type="presParOf" srcId="{DDA29801-4FFE-E148-B2C2-F3ED5401E54F}" destId="{DF687784-06FF-614B-ACCA-A14AE79C6840}" srcOrd="0" destOrd="0" presId="urn:microsoft.com/office/officeart/2005/8/layout/process1"/>
    <dgm:cxn modelId="{60E8930A-A287-8947-B6B4-7C68B2B65542}" type="presParOf" srcId="{27A2E45C-AE8E-1441-A2EF-A4C6E3BD2668}" destId="{3D4D8B31-373B-B045-80B9-309C115BBC9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EEBFB-DB6B-5242-8C77-C91926AEE007}">
      <dsp:nvSpPr>
        <dsp:cNvPr id="0" name=""/>
        <dsp:cNvSpPr/>
      </dsp:nvSpPr>
      <dsp:spPr>
        <a:xfrm>
          <a:off x="2110850" y="-72209"/>
          <a:ext cx="3192437" cy="3192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</a:t>
          </a:r>
          <a:r>
            <a:rPr lang="en-US" sz="2000" kern="1200" dirty="0">
              <a:solidFill>
                <a:srgbClr val="FFFF00"/>
              </a:solidFill>
            </a:rPr>
            <a:t>values</a:t>
          </a:r>
          <a:r>
            <a:rPr lang="en-US" sz="2000" kern="1200" dirty="0"/>
            <a:t> should the AI system be </a:t>
          </a:r>
          <a:r>
            <a:rPr lang="en-US" sz="2000" kern="1200" dirty="0">
              <a:solidFill>
                <a:srgbClr val="FFFF00"/>
              </a:solidFill>
            </a:rPr>
            <a:t>designed to achieve</a:t>
          </a:r>
          <a:r>
            <a:rPr lang="en-US" sz="2000" kern="1200" dirty="0"/>
            <a:t>?</a:t>
          </a:r>
        </a:p>
      </dsp:txBody>
      <dsp:txXfrm>
        <a:off x="2578372" y="395313"/>
        <a:ext cx="2257393" cy="2257393"/>
      </dsp:txXfrm>
    </dsp:sp>
    <dsp:sp modelId="{BB8E2A9B-A1AE-6542-BC5B-9D4A0777EBA7}">
      <dsp:nvSpPr>
        <dsp:cNvPr id="0" name=""/>
        <dsp:cNvSpPr/>
      </dsp:nvSpPr>
      <dsp:spPr>
        <a:xfrm rot="60916">
          <a:off x="5508610" y="1197291"/>
          <a:ext cx="495415" cy="726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08622" y="1341187"/>
        <a:ext cx="346791" cy="435641"/>
      </dsp:txXfrm>
    </dsp:sp>
    <dsp:sp modelId="{3CAED5EC-7C13-CF40-BEDB-F3B9E7493CCC}">
      <dsp:nvSpPr>
        <dsp:cNvPr id="0" name=""/>
        <dsp:cNvSpPr/>
      </dsp:nvSpPr>
      <dsp:spPr>
        <a:xfrm>
          <a:off x="6237385" y="0"/>
          <a:ext cx="3194309" cy="31943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 we </a:t>
          </a:r>
          <a:r>
            <a:rPr lang="en-US" sz="2000" kern="1200" dirty="0">
              <a:solidFill>
                <a:srgbClr val="FFFF00"/>
              </a:solidFill>
            </a:rPr>
            <a:t>build</a:t>
          </a:r>
          <a:r>
            <a:rPr lang="en-US" sz="2000" kern="1200" dirty="0"/>
            <a:t> it to </a:t>
          </a:r>
          <a:r>
            <a:rPr lang="en-US" sz="2000" kern="1200" dirty="0">
              <a:solidFill>
                <a:srgbClr val="FFFF00"/>
              </a:solidFill>
            </a:rPr>
            <a:t>achieve those values</a:t>
          </a:r>
          <a:r>
            <a:rPr lang="en-US" sz="2000" kern="1200" dirty="0"/>
            <a:t>?</a:t>
          </a:r>
        </a:p>
      </dsp:txBody>
      <dsp:txXfrm>
        <a:off x="6705181" y="467796"/>
        <a:ext cx="2258717" cy="2258717"/>
      </dsp:txXfrm>
    </dsp:sp>
    <dsp:sp modelId="{B0A053F8-0E1E-2741-BAD5-F9BF4A40E74B}">
      <dsp:nvSpPr>
        <dsp:cNvPr id="0" name=""/>
        <dsp:cNvSpPr/>
      </dsp:nvSpPr>
      <dsp:spPr>
        <a:xfrm>
          <a:off x="9635133" y="1234120"/>
          <a:ext cx="490101" cy="726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635133" y="1379333"/>
        <a:ext cx="343071" cy="435641"/>
      </dsp:txXfrm>
    </dsp:sp>
    <dsp:sp modelId="{EAAE6907-92BF-9944-92C0-D656CF67AFF5}">
      <dsp:nvSpPr>
        <dsp:cNvPr id="0" name=""/>
        <dsp:cNvSpPr/>
      </dsp:nvSpPr>
      <dsp:spPr>
        <a:xfrm>
          <a:off x="10356413" y="0"/>
          <a:ext cx="3194309" cy="31943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 we </a:t>
          </a:r>
          <a:r>
            <a:rPr lang="en-US" sz="2000" kern="1200" dirty="0">
              <a:solidFill>
                <a:srgbClr val="FFFF00"/>
              </a:solidFill>
            </a:rPr>
            <a:t>validate and monitor </a:t>
          </a:r>
          <a:r>
            <a:rPr lang="en-US" sz="2000" kern="1200" dirty="0"/>
            <a:t>that it </a:t>
          </a:r>
          <a:r>
            <a:rPr lang="en-US" sz="2000" kern="1200" dirty="0">
              <a:solidFill>
                <a:srgbClr val="FFFF00"/>
              </a:solidFill>
            </a:rPr>
            <a:t>continues to achieve </a:t>
          </a:r>
          <a:r>
            <a:rPr lang="en-US" sz="2000" kern="1200" dirty="0"/>
            <a:t>those values?</a:t>
          </a:r>
        </a:p>
      </dsp:txBody>
      <dsp:txXfrm>
        <a:off x="10824209" y="467796"/>
        <a:ext cx="2258717" cy="2258717"/>
      </dsp:txXfrm>
    </dsp:sp>
    <dsp:sp modelId="{97CE9DDC-F8EC-3D4B-B4A0-7808C7368199}">
      <dsp:nvSpPr>
        <dsp:cNvPr id="0" name=""/>
        <dsp:cNvSpPr/>
      </dsp:nvSpPr>
      <dsp:spPr>
        <a:xfrm rot="10800000">
          <a:off x="3826795" y="3709988"/>
          <a:ext cx="7234701" cy="3245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924165" y="3774901"/>
        <a:ext cx="7137331" cy="194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rgbClr val="C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2EF61-F651-3C43-BEED-805480128E21}">
      <dsp:nvSpPr>
        <dsp:cNvPr id="0" name=""/>
        <dsp:cNvSpPr/>
      </dsp:nvSpPr>
      <dsp:spPr>
        <a:xfrm>
          <a:off x="5792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</a:t>
          </a:r>
        </a:p>
      </dsp:txBody>
      <dsp:txXfrm>
        <a:off x="37347" y="1969377"/>
        <a:ext cx="1732481" cy="1014244"/>
      </dsp:txXfrm>
    </dsp:sp>
    <dsp:sp modelId="{640CB942-B6B0-284F-94EE-DAA36E8740EB}">
      <dsp:nvSpPr>
        <dsp:cNvPr id="0" name=""/>
        <dsp:cNvSpPr/>
      </dsp:nvSpPr>
      <dsp:spPr>
        <a:xfrm>
          <a:off x="1980942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980942" y="2342907"/>
        <a:ext cx="266466" cy="267184"/>
      </dsp:txXfrm>
    </dsp:sp>
    <dsp:sp modelId="{25DE5F47-6F09-D644-B951-7ECCCE199BBD}">
      <dsp:nvSpPr>
        <dsp:cNvPr id="0" name=""/>
        <dsp:cNvSpPr/>
      </dsp:nvSpPr>
      <dsp:spPr>
        <a:xfrm>
          <a:off x="2519620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2551175" y="1969377"/>
        <a:ext cx="1732481" cy="1014244"/>
      </dsp:txXfrm>
    </dsp:sp>
    <dsp:sp modelId="{A81B3B9C-94DD-7049-8278-CBDCBD9310BC}">
      <dsp:nvSpPr>
        <dsp:cNvPr id="0" name=""/>
        <dsp:cNvSpPr/>
      </dsp:nvSpPr>
      <dsp:spPr>
        <a:xfrm>
          <a:off x="4494770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494770" y="2342907"/>
        <a:ext cx="266466" cy="267184"/>
      </dsp:txXfrm>
    </dsp:sp>
    <dsp:sp modelId="{01EF44C5-252B-0A4C-A30C-84CCF917CBC0}">
      <dsp:nvSpPr>
        <dsp:cNvPr id="0" name=""/>
        <dsp:cNvSpPr/>
      </dsp:nvSpPr>
      <dsp:spPr>
        <a:xfrm>
          <a:off x="5033447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 Pipeline</a:t>
          </a:r>
        </a:p>
      </dsp:txBody>
      <dsp:txXfrm>
        <a:off x="5065002" y="1969377"/>
        <a:ext cx="1732481" cy="1014244"/>
      </dsp:txXfrm>
    </dsp:sp>
    <dsp:sp modelId="{E1EB2EAF-2685-2145-B9F3-CD0B1D45E34B}">
      <dsp:nvSpPr>
        <dsp:cNvPr id="0" name=""/>
        <dsp:cNvSpPr/>
      </dsp:nvSpPr>
      <dsp:spPr>
        <a:xfrm>
          <a:off x="7008598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08598" y="2342907"/>
        <a:ext cx="266466" cy="267184"/>
      </dsp:txXfrm>
    </dsp:sp>
    <dsp:sp modelId="{6D4D51E8-C9B9-9A4E-8104-8412D5416B4E}">
      <dsp:nvSpPr>
        <dsp:cNvPr id="0" name=""/>
        <dsp:cNvSpPr/>
      </dsp:nvSpPr>
      <dsp:spPr>
        <a:xfrm>
          <a:off x="7547275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Actions</a:t>
          </a:r>
        </a:p>
      </dsp:txBody>
      <dsp:txXfrm>
        <a:off x="7578830" y="1969377"/>
        <a:ext cx="1732481" cy="1014244"/>
      </dsp:txXfrm>
    </dsp:sp>
    <dsp:sp modelId="{DDA29801-4FFE-E148-B2C2-F3ED5401E54F}">
      <dsp:nvSpPr>
        <dsp:cNvPr id="0" name=""/>
        <dsp:cNvSpPr/>
      </dsp:nvSpPr>
      <dsp:spPr>
        <a:xfrm>
          <a:off x="9522426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522426" y="2342907"/>
        <a:ext cx="266466" cy="267184"/>
      </dsp:txXfrm>
    </dsp:sp>
    <dsp:sp modelId="{3D4D8B31-373B-B045-80B9-309C115BBC99}">
      <dsp:nvSpPr>
        <dsp:cNvPr id="0" name=""/>
        <dsp:cNvSpPr/>
      </dsp:nvSpPr>
      <dsp:spPr>
        <a:xfrm>
          <a:off x="10061103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Disparity in Outcomes</a:t>
          </a:r>
        </a:p>
      </dsp:txBody>
      <dsp:txXfrm>
        <a:off x="10092658" y="1969377"/>
        <a:ext cx="1732481" cy="1014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763" indent="-385763" algn="ctr"/>
            <a:r>
              <a:rPr lang="en-US" sz="1200" dirty="0"/>
              <a:t>AI/ML systems are heavily dependent on humans to determine a wide range of aspects of their design, development, and use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BC395-CF3C-A24F-8682-006CE1DBC2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BC395-CF3C-A24F-8682-006CE1DBC2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87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BC395-CF3C-A24F-8682-006CE1DBC2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6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b0c8fd486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5b0c8fd48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86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7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27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6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9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C18D-4D43-4541-82CC-DD8BA5E77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0FC81-59DE-9E4D-8DDD-FDBE2B52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E691-2D90-5246-AEF1-61FCC999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C57C-084B-0141-BCAD-A0B67A06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A20E-D9EB-634C-A890-E4B6B12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4FB0-5BD3-244E-ABE8-24760966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4EC1E-FC22-F347-8A28-4C04EF2D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0D408-71E7-E943-9022-219E46C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4B70-3ACD-1842-AF3A-DCDB2BAF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C794B-5BB8-3340-AE42-59DDAC5E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8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E52D-FB22-6D4A-B178-CE36CD5D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D49F2-75A4-2848-8183-FC7C76EF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78543-2864-5949-BB6D-96CD87A8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C8A0-F6E0-2E41-8C27-CE15A8F8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7D01-229C-6841-80C6-A58C7B24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18A7-847B-0F4F-ADA3-52CA15A8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E2316-6FA0-AF43-810A-7BEDFD05A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C73-07C8-B848-9255-FDA1E3F32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D18ED-D0FB-8A44-8CE1-B5C0D150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98D86-F3AA-0C41-8FBB-19B8A633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7199-B0A2-694B-935A-1F9F512C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76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F578-E383-4145-BEEE-F766E65B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3091A-7E78-5745-96A8-6380AF704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8280-4187-DF48-B64B-0CBA1712F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AB5F9-C182-A04F-8AF0-20CBB70E1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9ED7B-3000-2247-AC27-125AB7E4F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C4AE-54E2-704C-86AF-20FA94FA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66588-40AF-EC4F-8CCE-AE000AC6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0F28-8704-2E43-A619-5E695958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6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3BA3-42CF-1E4A-86C9-E8B51405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53A09-F40A-0C41-8324-81B26546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930A-2ADD-CC49-8B93-C92B7DF2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CCDC5-DDDB-0D4A-807F-5DFA2CE7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87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5442A-6186-0046-9476-D86B01A3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4459-08FA-314E-A932-30F91C92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BD486-5C8A-344F-A112-CC4C13C7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83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64EA-8D02-934E-90A7-17ED2A41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7FEF-B806-5F42-8916-C3061A2F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1EB46-708C-CD49-8746-174D0F019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417C3-85CF-9A48-B156-087C4867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5FA8A-D5D0-1E4F-8B21-002CFAEF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6FBE1-870B-4B47-AC91-43AD828A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77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C294-49DA-954C-9E27-93DB2DBA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2691B-4620-D74B-8F37-CDD5B14E5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C14DF-0B82-A94C-841D-E05C5914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65228-02C3-E24C-B49A-9F068C1A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4CB0A-9C03-F149-A9D3-F59E76D4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F501B-4194-8E4D-842F-2B2907C1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0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586B-C1E9-0C47-9929-3FBF249D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86542-B208-FF49-A95A-608884032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62AB6-A3F7-CF48-BCB0-DAF4DEF2A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FD22C-49A1-524C-A6D0-F8A213D8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48C7B-2BB4-1145-8A49-0CBF65B9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0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EAC35-2FDA-9C41-8B31-39F583C20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8AA0A-24C7-474C-BEE5-235928C2E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35CDF-0190-324D-BA9D-03B769A7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EB2F1-BBD3-8A49-A7D8-0F9D51BF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327C7-9D31-9D46-A72A-BD50521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40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86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2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222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77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0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69B15-09D5-0642-8D49-E2E59B5A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278B-DC28-1E45-9341-7C0704FAD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A9CB3-0ED7-5E4B-A594-01BB6BC02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2071C-090D-C444-A84A-54195789C19F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AFA5C-98D2-6F46-A3A4-5D76CAA20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B6F41-C276-1E40-99CB-A89A6E7FB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7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publicpolicy.org/aequita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Bias, and Fairness </a:t>
            </a: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I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would it mean to be fair?</a:t>
            </a:r>
          </a:p>
        </p:txBody>
      </p:sp>
    </p:spTree>
    <p:extLst>
      <p:ext uri="{BB962C8B-B14F-4D97-AF65-F5344CB8AC3E}">
        <p14:creationId xmlns:p14="http://schemas.microsoft.com/office/powerpoint/2010/main" val="377823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Do we allocate equal resources to every group?</a:t>
            </a:r>
          </a:p>
          <a:p>
            <a:r>
              <a:rPr lang="en-US" sz="3200" dirty="0"/>
              <a:t>Do we allocate resources proportional to need? </a:t>
            </a:r>
          </a:p>
          <a:p>
            <a:r>
              <a:rPr lang="en-US" sz="3200" dirty="0"/>
              <a:t>Do we make sure we don’t miss people with of a certain group disproportionately?</a:t>
            </a:r>
          </a:p>
          <a:p>
            <a:r>
              <a:rPr lang="en-US" sz="3200" dirty="0"/>
              <a:t>Do we make sure we don’t have disproportionate false positives from a particular group?</a:t>
            </a:r>
          </a:p>
          <a:p>
            <a:r>
              <a:rPr lang="en-US" sz="3200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Bias Measures: How do we select what we design for?</a:t>
            </a:r>
          </a:p>
        </p:txBody>
      </p:sp>
    </p:spTree>
    <p:extLst>
      <p:ext uri="{BB962C8B-B14F-4D97-AF65-F5344CB8AC3E}">
        <p14:creationId xmlns:p14="http://schemas.microsoft.com/office/powerpoint/2010/main" val="38171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Statistical/Demographic Parity</a:t>
            </a:r>
          </a:p>
          <a:p>
            <a:r>
              <a:rPr lang="en-US" sz="3200" dirty="0"/>
              <a:t>Impact Parity</a:t>
            </a:r>
          </a:p>
          <a:p>
            <a:r>
              <a:rPr lang="en-US" sz="3200" dirty="0"/>
              <a:t>False Discovery Rate Parity</a:t>
            </a:r>
          </a:p>
          <a:p>
            <a:r>
              <a:rPr lang="en-US" sz="3200" dirty="0"/>
              <a:t>False Omission Rate Parity</a:t>
            </a:r>
          </a:p>
          <a:p>
            <a:r>
              <a:rPr lang="en-US" sz="3200" dirty="0"/>
              <a:t>False Positive Rate Parity</a:t>
            </a:r>
          </a:p>
          <a:p>
            <a:r>
              <a:rPr lang="en-US" sz="3200" dirty="0"/>
              <a:t>False Negative Rate Parity</a:t>
            </a:r>
          </a:p>
          <a:p>
            <a:r>
              <a:rPr lang="en-US" sz="3200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Bias Measures: How do we select what we care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E1541-4475-290D-9763-1ECC7669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" t="5307"/>
          <a:stretch/>
        </p:blipFill>
        <p:spPr>
          <a:xfrm>
            <a:off x="5112326" y="2263853"/>
            <a:ext cx="7107383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Why do we have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9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8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ProPublica identified considerable disparities: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algorithm was twice as likely to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predict black individuals were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high risk of recidivating (FPR)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was also nearly twice as likely to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predict white individuals were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420771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the creator of the algorithm pointed out that the algorithm is well-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balanced across races on precision (equivalently, FDR), claiming this is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151728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is right?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COMPAS algorithm biased?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the algorithm achieve both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331410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discussing with your team this week</a:t>
            </a:r>
          </a:p>
          <a:p>
            <a:pPr lvl="1"/>
            <a:r>
              <a:rPr lang="en-US" dirty="0"/>
              <a:t>Relevant fairness metrics and attributes that you should care about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you should be building this week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: Finishing up any additions to your model grid &amp; selection and doing sanity checks</a:t>
            </a:r>
          </a:p>
          <a:p>
            <a:pPr lvl="1"/>
            <a:r>
              <a:rPr lang="en-US" b="1" dirty="0"/>
              <a:t>Model Understanding</a:t>
            </a:r>
            <a:r>
              <a:rPr lang="en-US" dirty="0"/>
              <a:t>: Looking at feature </a:t>
            </a:r>
            <a:r>
              <a:rPr lang="en-US" dirty="0" err="1"/>
              <a:t>importances</a:t>
            </a:r>
            <a:r>
              <a:rPr lang="en-US" dirty="0"/>
              <a:t> and crosstabs for one (or more) selected model(s)</a:t>
            </a:r>
          </a:p>
        </p:txBody>
      </p:sp>
    </p:spTree>
    <p:extLst>
      <p:ext uri="{BB962C8B-B14F-4D97-AF65-F5344CB8AC3E}">
        <p14:creationId xmlns:p14="http://schemas.microsoft.com/office/powerpoint/2010/main" val="265209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68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Prevalence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 1’s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Negative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Among all actual 1’s,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Positive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Among all actual 0’s,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Discovery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Among all predicted 1’s,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that are actual 0’s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3984968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prevalence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unequal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98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prevalence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unequal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…and FDR (or precision)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equal across 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37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prevalence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unequal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…and FDR (or precision)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equal across 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…then either FPR or FNR can be equal across groups,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both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33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Unfortunately,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ensure parity across all metrics at the same time…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219918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1F695-5969-6448-B838-B87ECE6C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408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541110-E6E8-B44D-7D8E-5800E5E1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1" y="21963"/>
            <a:ext cx="11148232" cy="63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2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84653-EAD6-3B46-AAA3-98525CBB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pkNnU28wfLkoNUWnKRu25Y346Dsame_Jjorg2jyA8r5QBw_hck34YExzFNkQxG6Q4OX0YLszs5yE42tJNgEsfr-4vTAn8ER54v875sMskyrI-W8ixufzfRemPjcDfob5uB_Am2HGyEE">
            <a:extLst>
              <a:ext uri="{FF2B5EF4-FFF2-40B4-BE49-F238E27FC236}">
                <a16:creationId xmlns:a16="http://schemas.microsoft.com/office/drawing/2014/main" id="{F6EC353E-DCA9-DE46-8E40-1A049E68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344" y="-43542"/>
            <a:ext cx="10083800" cy="645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3DC2C-81E6-8F45-B629-FCC304CB907C}"/>
              </a:ext>
            </a:extLst>
          </p:cNvPr>
          <p:cNvSpPr txBox="1"/>
          <p:nvPr/>
        </p:nvSpPr>
        <p:spPr>
          <a:xfrm>
            <a:off x="2850244" y="0"/>
            <a:ext cx="6096000" cy="748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Aequitas: Bias Audit Tool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http://datasciencepublicpolicy.org/aequitas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E10DF-78FD-1D3B-EBB2-1DB5313A5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8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4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53D70A-22B9-7946-A4B4-ED3E9790D5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871" y="1069676"/>
          <a:ext cx="11862487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9F9CBE2-D0EE-5F4A-9ABE-6BB040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</a:rPr>
              <a:t>Diagnosing the root causes of bias in AI/ML Systems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BFAF30-B40E-434C-97D6-D1C2ACF9FC8F}"/>
              </a:ext>
            </a:extLst>
          </p:cNvPr>
          <p:cNvSpPr/>
          <p:nvPr/>
        </p:nvSpPr>
        <p:spPr>
          <a:xfrm>
            <a:off x="5036997" y="4128946"/>
            <a:ext cx="2703219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System Developers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Complexity or flaws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Design Choices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7355B-1F41-494D-830A-1E65CBE8827C}"/>
              </a:ext>
            </a:extLst>
          </p:cNvPr>
          <p:cNvSpPr/>
          <p:nvPr/>
        </p:nvSpPr>
        <p:spPr>
          <a:xfrm>
            <a:off x="1794059" y="4128945"/>
            <a:ext cx="3440733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69" marR="0" lvl="1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Sample Bias</a:t>
            </a:r>
          </a:p>
          <a:p>
            <a:pPr marL="609569" marR="0" lvl="1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Measurement Bias</a:t>
            </a:r>
          </a:p>
          <a:p>
            <a:pPr marL="609569" marR="0" lvl="1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Label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EB38C-C5E8-734E-A884-0F228CEE0751}"/>
              </a:ext>
            </a:extLst>
          </p:cNvPr>
          <p:cNvSpPr txBox="1"/>
          <p:nvPr/>
        </p:nvSpPr>
        <p:spPr>
          <a:xfrm>
            <a:off x="516238" y="2018529"/>
            <a:ext cx="1115952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Bias and disparity (in outcomes) can come from any of these four components</a:t>
            </a:r>
          </a:p>
        </p:txBody>
      </p:sp>
    </p:spTree>
    <p:extLst>
      <p:ext uri="{BB962C8B-B14F-4D97-AF65-F5344CB8AC3E}">
        <p14:creationId xmlns:p14="http://schemas.microsoft.com/office/powerpoint/2010/main" val="34813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62EF61-F651-3C43-BEED-80548012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0CB942-B6B0-284F-94EE-DAA36E874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DE5F47-6F09-D644-B951-7ECCCE199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1B3B9C-94DD-7049-8278-CBDCBD931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EF44C5-252B-0A4C-A30C-84CCF917C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EB2EAF-2685-2145-B9F3-CD0B1D45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4D51E8-C9B9-9A4E-8104-8412D5416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29801-4FFE-E148-B2C2-F3ED5401E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4D8B31-373B-B045-80B9-309C115BB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/>
      <p:bldP spid="5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700"/>
                <a:buFontTx/>
                <a:buNone/>
                <a:tabLst/>
                <a:defRPr/>
              </a:pPr>
              <a:endParaRPr kumimoji="0" sz="9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700"/>
                <a:buFontTx/>
                <a:buNone/>
                <a:tabLst/>
                <a:defRPr/>
              </a:pPr>
              <a:endParaRPr kumimoji="0" sz="9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700"/>
                <a:buFontTx/>
                <a:buNone/>
                <a:tabLst/>
                <a:defRPr/>
              </a:pPr>
              <a:endParaRPr kumimoji="0" sz="9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Tx/>
                <a:buNone/>
                <a:tabLst/>
                <a:defRPr/>
              </a:pPr>
              <a:r>
                <a:rPr kumimoji="0" lang="en" sz="186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90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54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ML Fairness Workflow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CD6B6D-3942-8B47-AFCC-30F7DAA5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3875"/>
            <a:ext cx="12192000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44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Fix the world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Pre-Processing: Fix the input data</a:t>
            </a:r>
            <a:endParaRPr lang="en-US" sz="2000" dirty="0"/>
          </a:p>
          <a:p>
            <a:pPr lvl="1" fontAlgn="base">
              <a:spcBef>
                <a:spcPts val="0"/>
              </a:spcBef>
            </a:pPr>
            <a:r>
              <a:rPr lang="en-US" dirty="0"/>
              <a:t>Remove sensitive attributes (and correlated ones)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Resample and/or reweight protected groups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In-Processing: Optimize for fairness in model training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Post-Processing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Choose fair models during model selection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Post-hoc adjustments to ‘de-</a:t>
            </a:r>
            <a:r>
              <a:rPr lang="en-US" dirty="0" err="1"/>
              <a:t>bias’</a:t>
            </a:r>
            <a:r>
              <a:rPr lang="en-US" dirty="0"/>
              <a:t> model scores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843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672BB76-6F32-384E-A25D-895C6C3D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06" y="1044178"/>
            <a:ext cx="8281988" cy="57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49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Best Approach?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76200" indent="0" fontAlgn="base">
              <a:buNone/>
            </a:pPr>
            <a:endParaRPr lang="en-US" sz="3600" dirty="0"/>
          </a:p>
          <a:p>
            <a:pPr marL="76200" indent="0" fontAlgn="base">
              <a:buNone/>
            </a:pPr>
            <a:endParaRPr lang="en-US" sz="3600" dirty="0"/>
          </a:p>
          <a:p>
            <a:pPr marL="76200" indent="0" fontAlgn="base">
              <a:buNone/>
            </a:pPr>
            <a:r>
              <a:rPr lang="en-US" sz="3600" dirty="0"/>
              <a:t>We’ll explore this question in the next class…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62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122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point is a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06377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4174573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3805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point is a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specification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further to the 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accurate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1711755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3805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point is a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specification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further to the 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accurate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closer to 1 on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y-axis 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fair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117417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66463" y="3645725"/>
            <a:ext cx="1009402" cy="5041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3396480"/>
            <a:ext cx="31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“Best” model just based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top k 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46346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 flipV="1">
            <a:off x="7471461" y="4874821"/>
            <a:ext cx="1304404" cy="1562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4800198"/>
            <a:ext cx="206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Pareto Frontier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79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hope: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Fairness-improving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can expand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frontier by adding new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33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60161" y="1536633"/>
            <a:ext cx="12079704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Assessing damage from natural disasters via social media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Bank loan denial decisions based on default risk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Prioritizing housing inspections based on risk of lead poisoning </a:t>
            </a:r>
          </a:p>
        </p:txBody>
      </p:sp>
    </p:spTree>
    <p:extLst>
      <p:ext uri="{BB962C8B-B14F-4D97-AF65-F5344CB8AC3E}">
        <p14:creationId xmlns:p14="http://schemas.microsoft.com/office/powerpoint/2010/main" val="416155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05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0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1217573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EBE3DE-0F42-EF92-E711-379F82B55B9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-1965275" y="1905000"/>
          <a:ext cx="16439867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5E11E8B-5CFD-21F1-181B-35846E4C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(Re)thinking how we design AI systems</a:t>
            </a:r>
          </a:p>
        </p:txBody>
      </p:sp>
      <p:sp>
        <p:nvSpPr>
          <p:cNvPr id="2" name="U-Turn Arrow 1">
            <a:extLst>
              <a:ext uri="{FF2B5EF4-FFF2-40B4-BE49-F238E27FC236}">
                <a16:creationId xmlns:a16="http://schemas.microsoft.com/office/drawing/2014/main" id="{F8586DA8-3AA7-D934-77AD-A38796D02544}"/>
              </a:ext>
            </a:extLst>
          </p:cNvPr>
          <p:cNvSpPr/>
          <p:nvPr/>
        </p:nvSpPr>
        <p:spPr>
          <a:xfrm rot="10800000">
            <a:off x="1856764" y="5503178"/>
            <a:ext cx="7661945" cy="581637"/>
          </a:xfrm>
          <a:prstGeom prst="uturn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47CC69DB-CCC3-22B8-4599-7FE28B570B59}"/>
              </a:ext>
            </a:extLst>
          </p:cNvPr>
          <p:cNvSpPr/>
          <p:nvPr/>
        </p:nvSpPr>
        <p:spPr>
          <a:xfrm>
            <a:off x="5687735" y="5514363"/>
            <a:ext cx="218115" cy="402672"/>
          </a:xfrm>
          <a:prstGeom prst="up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66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929225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3303198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77360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177265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98455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212970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1590816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7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2424904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74851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51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5707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Monday: update assignment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0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517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be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0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be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870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2126</Words>
  <Application>Microsoft Macintosh PowerPoint</Application>
  <PresentationFormat>Widescreen</PresentationFormat>
  <Paragraphs>363</Paragraphs>
  <Slides>61</Slides>
  <Notes>8</Notes>
  <HiddenSlides>13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Simple Light</vt:lpstr>
      <vt:lpstr>rayid class uchicago</vt:lpstr>
      <vt:lpstr>Office Theme</vt:lpstr>
      <vt:lpstr>PowerPoint Presentation</vt:lpstr>
      <vt:lpstr>Plan for the week</vt:lpstr>
      <vt:lpstr>PowerPoint Presentation</vt:lpstr>
      <vt:lpstr>Common misconceptions in the real world</vt:lpstr>
      <vt:lpstr>(Re)thinking how we design AI systems</vt:lpstr>
      <vt:lpstr>Data and AI Ethics Issues</vt:lpstr>
      <vt:lpstr>Data and AI Ethics Issues</vt:lpstr>
      <vt:lpstr>The focus should not just be on making the ML model fair but rather on making the overall system and outcomes fair</vt:lpstr>
      <vt:lpstr>The focus should not just be on making the ML model fair but rather on making the overall system and outcomes fair</vt:lpstr>
      <vt:lpstr>What would it mean to be fair?</vt:lpstr>
      <vt:lpstr>Many Bias Measures: How do we select what we design for?</vt:lpstr>
      <vt:lpstr>Many Bias Measures: How do we select what we care about?</vt:lpstr>
      <vt:lpstr>Why do we have to choose?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So… what does this mean?</vt:lpstr>
      <vt:lpstr>PowerPoint Presentation</vt:lpstr>
      <vt:lpstr>PowerPoint Presentation</vt:lpstr>
      <vt:lpstr>The focus should not just on making the ML model fair but rather on making the overall system and outcomes fair</vt:lpstr>
      <vt:lpstr>PowerPoint Presentation</vt:lpstr>
      <vt:lpstr>The focus should not just on making the ML model fair but rather on making the overall system and outcomes fair</vt:lpstr>
      <vt:lpstr>Diagnosing the root causes of bias in AI/ML Systems</vt:lpstr>
      <vt:lpstr>Bias can be introduced in every step of the ML pipeline </vt:lpstr>
      <vt:lpstr>The focus should not just on making the ML model fair but rather on making the overall system and outcomes fair</vt:lpstr>
      <vt:lpstr>ML Fairness Workflow</vt:lpstr>
      <vt:lpstr>How can we reduce bias in ML models?</vt:lpstr>
      <vt:lpstr>How can we reduce bias in ML models?</vt:lpstr>
      <vt:lpstr>What’s the Best Approach?</vt:lpstr>
      <vt:lpstr>Exploring Trade-Offs</vt:lpstr>
      <vt:lpstr>Exploring Trade-Offs</vt:lpstr>
      <vt:lpstr>Exploring Trade-Offs</vt:lpstr>
      <vt:lpstr>Exploring Trade-Offs</vt:lpstr>
      <vt:lpstr>Exploring Trade-Offs</vt:lpstr>
      <vt:lpstr>Exploring Trade-Offs</vt:lpstr>
      <vt:lpstr>Some Motivating Case Studies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Three Concepts of Fairness in ML</vt:lpstr>
      <vt:lpstr>Practical Challenges with Individual Fairness</vt:lpstr>
      <vt:lpstr>Where does this leave us?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43</cp:revision>
  <dcterms:created xsi:type="dcterms:W3CDTF">2020-01-14T19:43:43Z</dcterms:created>
  <dcterms:modified xsi:type="dcterms:W3CDTF">2023-11-22T17:13:39Z</dcterms:modified>
</cp:coreProperties>
</file>